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  <p:sldId id="410" r:id="rId4"/>
    <p:sldId id="412" r:id="rId5"/>
    <p:sldId id="411" r:id="rId6"/>
    <p:sldId id="413" r:id="rId7"/>
    <p:sldId id="414" r:id="rId8"/>
    <p:sldId id="417" r:id="rId9"/>
    <p:sldId id="418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9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70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7.wmf"/><Relationship Id="rId8" Type="http://schemas.openxmlformats.org/officeDocument/2006/relationships/oleObject" Target="../embeddings/oleObject2.bin"/><Relationship Id="rId7" Type="http://schemas.openxmlformats.org/officeDocument/2006/relationships/image" Target="../media/image16.wmf"/><Relationship Id="rId6" Type="http://schemas.openxmlformats.org/officeDocument/2006/relationships/oleObject" Target="../embeddings/oleObject1.bin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6" Type="http://schemas.openxmlformats.org/officeDocument/2006/relationships/vmlDrawing" Target="../drawings/vmlDrawing1.vml"/><Relationship Id="rId15" Type="http://schemas.openxmlformats.org/officeDocument/2006/relationships/slideLayout" Target="../slideLayouts/slideLayout1.xml"/><Relationship Id="rId14" Type="http://schemas.openxmlformats.org/officeDocument/2006/relationships/tags" Target="../tags/tag71.xml"/><Relationship Id="rId13" Type="http://schemas.openxmlformats.org/officeDocument/2006/relationships/image" Target="../media/image20.png"/><Relationship Id="rId12" Type="http://schemas.openxmlformats.org/officeDocument/2006/relationships/image" Target="../media/image19.png"/><Relationship Id="rId11" Type="http://schemas.openxmlformats.org/officeDocument/2006/relationships/image" Target="../media/image18.wmf"/><Relationship Id="rId10" Type="http://schemas.openxmlformats.org/officeDocument/2006/relationships/oleObject" Target="../embeddings/oleObject3.bin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2.xml"/><Relationship Id="rId1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914400"/>
            <a:ext cx="9799320" cy="1355090"/>
          </a:xfrm>
        </p:spPr>
        <p:txBody>
          <a:bodyPr>
            <a:normAutofit fontScale="90000"/>
          </a:bodyPr>
          <a:p>
            <a:br>
              <a:rPr lang="zh-CN" altLang="zh-CN"/>
            </a:br>
            <a:r>
              <a:rPr lang="zh-CN" altLang="zh-CN" sz="4900">
                <a:sym typeface="+mn-ea"/>
              </a:rPr>
              <a:t>面向主题</a:t>
            </a:r>
            <a:r>
              <a:rPr lang="zh-CN" altLang="zh-CN" sz="4900"/>
              <a:t>排名和上下文感知自动编码器的</a:t>
            </a:r>
            <a:r>
              <a:rPr lang="zh-CN" altLang="zh-CN" sz="4900">
                <a:sym typeface="+mn-ea"/>
              </a:rPr>
              <a:t>无监督聊天日志摘要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008380" y="2562225"/>
            <a:ext cx="9799320" cy="921385"/>
          </a:xfrm>
        </p:spPr>
        <p:txBody>
          <a:bodyPr>
            <a:normAutofit fontScale="90000" lnSpcReduction="10000"/>
          </a:bodyPr>
          <a:p>
            <a:r>
              <a:rPr lang="zh-CN" altLang="en-US"/>
              <a:t>Unsupervised Summarization for Chat Logs with Topic-Oriented</a:t>
            </a:r>
            <a:endParaRPr lang="zh-CN" altLang="en-US"/>
          </a:p>
          <a:p>
            <a:r>
              <a:rPr lang="zh-CN" altLang="en-US"/>
              <a:t>Ranking and Context-Aware Auto-Encoders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223760" y="3963670"/>
            <a:ext cx="35839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论文来自：</a:t>
            </a:r>
            <a:r>
              <a:rPr lang="en-US" altLang="zh-CN"/>
              <a:t>AAAI 2021 </a:t>
            </a:r>
            <a:r>
              <a:rPr lang="zh-CN" altLang="en-US"/>
              <a:t>邹毅成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8894445" y="5276215"/>
            <a:ext cx="18027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主讲人：王玉柯</a:t>
            </a:r>
            <a:endParaRPr lang="zh-CN" altLang="en-US"/>
          </a:p>
          <a:p>
            <a:r>
              <a:rPr lang="en-US" altLang="zh-CN"/>
              <a:t>2021</a:t>
            </a:r>
            <a:r>
              <a:rPr lang="zh-CN" altLang="en-US"/>
              <a:t>年</a:t>
            </a:r>
            <a:r>
              <a:rPr lang="en-US" altLang="zh-CN"/>
              <a:t>3</a:t>
            </a:r>
            <a:r>
              <a:rPr lang="zh-CN" altLang="en-US"/>
              <a:t>月</a:t>
            </a:r>
            <a:r>
              <a:rPr lang="en-US" altLang="zh-CN"/>
              <a:t>7</a:t>
            </a:r>
            <a:r>
              <a:rPr lang="zh-CN" altLang="en-US"/>
              <a:t>日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911860" y="537210"/>
            <a:ext cx="92671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研究背景：</a:t>
            </a:r>
            <a:r>
              <a:rPr lang="zh-CN" altLang="en-US" sz="2400"/>
              <a:t>自动聊天摘要可以帮助人们从众多的聊天消息中快速掌握重要信息。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911860" y="2266950"/>
            <a:ext cx="92665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现有问题：</a:t>
            </a:r>
            <a:r>
              <a:rPr lang="zh-CN" altLang="en-US" sz="2400"/>
              <a:t>聊天日志通常有碎片化和不断演变的主题。这些日志包含大量的省略句和疑问句，这使得聊天摘要高度依赖上下文。</a:t>
            </a:r>
            <a:endParaRPr lang="zh-CN" altLang="en-US" sz="2400"/>
          </a:p>
        </p:txBody>
      </p:sp>
      <p:sp>
        <p:nvSpPr>
          <p:cNvPr id="10" name="文本框 9"/>
          <p:cNvSpPr txBox="1"/>
          <p:nvPr/>
        </p:nvSpPr>
        <p:spPr>
          <a:xfrm>
            <a:off x="911860" y="4408170"/>
            <a:ext cx="926719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本文贡献：</a:t>
            </a:r>
            <a:r>
              <a:rPr lang="zh-CN" altLang="en-US" sz="2400"/>
              <a:t>提出了一个新的无监督框架RankAE来执行聊天摘要，而不需要使用人工标记的数据。RankAE包括一个面向主题的排名策略，该策略同时根据中心性和多样性选择主题话语，以及一个经过精心设计的去噪自动编码器，以根据所选话语生成简洁但符合上下文的摘要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0115" y="1560830"/>
            <a:ext cx="10541635" cy="373570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759710" y="0"/>
            <a:ext cx="2779395" cy="119888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zh-CN" altLang="en-US"/>
              <a:t>CUP表示上下文话语预测，产生两个话语的共现概率，用以衡量话语排序的相关性得分。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84860" y="5661660"/>
            <a:ext cx="2300605" cy="1198880"/>
          </a:xfrm>
          <a:prstGeom prst="rect">
            <a:avLst/>
          </a:prstGeom>
          <a:noFill/>
          <a:ln w="12700" cmpd="sng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对原始聊天段进行含噪扩展，然后通过训练DAE</a:t>
            </a:r>
            <a:r>
              <a:rPr lang="zh-CN" altLang="en-US">
                <a:sym typeface="+mn-ea"/>
              </a:rPr>
              <a:t>(Vincent et al. 2008)</a:t>
            </a:r>
            <a:r>
              <a:rPr lang="zh-CN" altLang="en-US"/>
              <a:t>来恢复。</a:t>
            </a:r>
            <a:endParaRPr lang="zh-CN" altLang="en-US"/>
          </a:p>
        </p:txBody>
      </p:sp>
      <p:cxnSp>
        <p:nvCxnSpPr>
          <p:cNvPr id="7" name="肘形连接符 6"/>
          <p:cNvCxnSpPr>
            <a:stCxn id="6" idx="0"/>
          </p:cNvCxnSpPr>
          <p:nvPr/>
        </p:nvCxnSpPr>
        <p:spPr>
          <a:xfrm rot="16200000" flipV="1">
            <a:off x="912495" y="4638675"/>
            <a:ext cx="1306830" cy="738505"/>
          </a:xfrm>
          <a:prstGeom prst="bentConnector3">
            <a:avLst>
              <a:gd name="adj1" fmla="val 49976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肘形连接符 7"/>
          <p:cNvCxnSpPr>
            <a:stCxn id="5" idx="2"/>
          </p:cNvCxnSpPr>
          <p:nvPr/>
        </p:nvCxnSpPr>
        <p:spPr>
          <a:xfrm rot="5400000">
            <a:off x="3505835" y="1200150"/>
            <a:ext cx="645160" cy="64262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9660890" y="138430"/>
            <a:ext cx="23291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注</a:t>
            </a:r>
            <a:r>
              <a:rPr lang="en-US" altLang="zh-CN">
                <a:solidFill>
                  <a:srgbClr val="FF0000"/>
                </a:solidFill>
              </a:rPr>
              <a:t>2</a:t>
            </a:r>
            <a:r>
              <a:rPr lang="zh-CN" altLang="en-US">
                <a:solidFill>
                  <a:srgbClr val="FF0000"/>
                </a:solidFill>
              </a:rPr>
              <a:t>：去噪自编码器</a:t>
            </a:r>
            <a:r>
              <a:rPr lang="en-US" altLang="zh-CN"/>
              <a:t>D</a:t>
            </a:r>
            <a:r>
              <a:rPr lang="zh-CN" altLang="en-US"/>
              <a:t>enoising </a:t>
            </a:r>
            <a:r>
              <a:rPr lang="en-US" altLang="zh-CN"/>
              <a:t>A</a:t>
            </a:r>
            <a:r>
              <a:rPr lang="zh-CN" altLang="en-US"/>
              <a:t>uto</a:t>
            </a:r>
            <a:r>
              <a:rPr lang="en-US" altLang="zh-CN"/>
              <a:t>-</a:t>
            </a:r>
            <a:r>
              <a:rPr lang="zh-CN" altLang="en-US"/>
              <a:t>encoder (</a:t>
            </a:r>
            <a:r>
              <a:rPr lang="zh-CN" altLang="en-US">
                <a:solidFill>
                  <a:srgbClr val="FF0000"/>
                </a:solidFill>
              </a:rPr>
              <a:t>DAE</a:t>
            </a:r>
            <a:r>
              <a:rPr lang="zh-CN" altLang="en-US"/>
              <a:t>)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7198995" y="138430"/>
            <a:ext cx="24612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注</a:t>
            </a:r>
            <a:r>
              <a:rPr lang="en-US" altLang="zh-CN">
                <a:solidFill>
                  <a:srgbClr val="FF0000"/>
                </a:solidFill>
              </a:rPr>
              <a:t>1</a:t>
            </a:r>
            <a:r>
              <a:rPr lang="zh-CN" altLang="en-US">
                <a:solidFill>
                  <a:srgbClr val="FF0000"/>
                </a:solidFill>
              </a:rPr>
              <a:t>：语句上下文预测</a:t>
            </a:r>
            <a:r>
              <a:rPr lang="zh-CN" altLang="en-US"/>
              <a:t>Context Utterance Prediction (</a:t>
            </a:r>
            <a:r>
              <a:rPr lang="zh-CN" altLang="en-US">
                <a:solidFill>
                  <a:srgbClr val="FF0000"/>
                </a:solidFill>
              </a:rPr>
              <a:t>CUP</a:t>
            </a:r>
            <a:r>
              <a:rPr lang="zh-CN" altLang="en-US"/>
              <a:t>)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5695" y="463550"/>
            <a:ext cx="4669790" cy="551370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877560" y="765175"/>
            <a:ext cx="488950" cy="3969385"/>
          </a:xfrm>
          <a:prstGeom prst="rect">
            <a:avLst/>
          </a:prstGeom>
          <a:noFill/>
          <a:ln w="12700" cmpd="sng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en-US" altLang="zh-CN"/>
              <a:t>u</a:t>
            </a:r>
            <a:r>
              <a:rPr lang="en-US" altLang="zh-CN" baseline="-25000"/>
              <a:t>1</a:t>
            </a:r>
            <a:endParaRPr lang="en-US" altLang="zh-CN" baseline="-25000"/>
          </a:p>
          <a:p>
            <a:r>
              <a:rPr lang="en-US" altLang="zh-CN">
                <a:sym typeface="+mn-ea"/>
              </a:rPr>
              <a:t>u</a:t>
            </a:r>
            <a:r>
              <a:rPr lang="en-US" altLang="zh-CN" baseline="-25000">
                <a:sym typeface="+mn-ea"/>
              </a:rPr>
              <a:t>2</a:t>
            </a:r>
            <a:endParaRPr lang="en-US" altLang="zh-CN" baseline="-25000"/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 baseline="-25000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u</a:t>
            </a:r>
            <a:r>
              <a:rPr lang="en-US" altLang="zh-CN" baseline="-25000">
                <a:sym typeface="+mn-ea"/>
              </a:rPr>
              <a:t>m</a:t>
            </a:r>
            <a:endParaRPr lang="en-US" altLang="zh-CN" baseline="-25000"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77560" y="246380"/>
            <a:ext cx="412115" cy="368300"/>
          </a:xfrm>
          <a:prstGeom prst="rect">
            <a:avLst/>
          </a:prstGeom>
          <a:noFill/>
          <a:ln w="12700" cmpd="sng">
            <a:solidFill>
              <a:srgbClr val="FFC000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en-US" altLang="zh-CN"/>
              <a:t>D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7747000" y="1120775"/>
            <a:ext cx="2020570" cy="368300"/>
          </a:xfrm>
          <a:prstGeom prst="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en-US" altLang="zh-CN"/>
              <a:t>p</a:t>
            </a:r>
            <a:r>
              <a:rPr lang="en-US" altLang="zh-CN" baseline="-25000"/>
              <a:t>i</a:t>
            </a:r>
            <a:r>
              <a:rPr lang="en-US" altLang="zh-CN"/>
              <a:t>, w</a:t>
            </a:r>
            <a:r>
              <a:rPr lang="en-US" altLang="zh-CN" baseline="-25000"/>
              <a:t>i1</a:t>
            </a:r>
            <a:r>
              <a:rPr lang="en-US" altLang="zh-CN"/>
              <a:t>, </a:t>
            </a:r>
            <a:r>
              <a:rPr lang="en-US" altLang="zh-CN">
                <a:sym typeface="+mn-ea"/>
              </a:rPr>
              <a:t>w</a:t>
            </a:r>
            <a:r>
              <a:rPr lang="en-US" altLang="zh-CN" baseline="-25000">
                <a:sym typeface="+mn-ea"/>
              </a:rPr>
              <a:t>i2</a:t>
            </a:r>
            <a:r>
              <a:rPr lang="en-US" altLang="zh-CN">
                <a:sym typeface="+mn-ea"/>
              </a:rPr>
              <a:t>, ... , w</a:t>
            </a:r>
            <a:r>
              <a:rPr lang="en-US" altLang="zh-CN" baseline="-25000">
                <a:sym typeface="+mn-ea"/>
              </a:rPr>
              <a:t>in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6681470" y="85725"/>
            <a:ext cx="1582420" cy="460375"/>
          </a:xfrm>
          <a:prstGeom prst="rect">
            <a:avLst/>
          </a:prstGeom>
          <a:noFill/>
          <a:ln w="12700" cmpd="sng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sz="1200"/>
              <a:t>聊天类型（</a:t>
            </a:r>
            <a:r>
              <a:rPr lang="en-US" altLang="zh-CN" sz="1200"/>
              <a:t>B2C</a:t>
            </a:r>
            <a:r>
              <a:rPr lang="zh-CN" altLang="en-US" sz="1200"/>
              <a:t>、</a:t>
            </a:r>
            <a:r>
              <a:rPr lang="en-US" altLang="zh-CN" sz="1200"/>
              <a:t>C2B</a:t>
            </a:r>
            <a:r>
              <a:rPr lang="zh-CN" altLang="en-US" sz="1200"/>
              <a:t>）的</a:t>
            </a:r>
            <a:r>
              <a:rPr lang="en-US" altLang="zh-CN" sz="1200"/>
              <a:t>embedding</a:t>
            </a:r>
            <a:endParaRPr lang="en-US" altLang="zh-CN" sz="1200"/>
          </a:p>
        </p:txBody>
      </p:sp>
      <p:sp>
        <p:nvSpPr>
          <p:cNvPr id="8" name="文本框 7"/>
          <p:cNvSpPr txBox="1"/>
          <p:nvPr/>
        </p:nvSpPr>
        <p:spPr>
          <a:xfrm>
            <a:off x="8574405" y="85725"/>
            <a:ext cx="1035050" cy="645160"/>
          </a:xfrm>
          <a:prstGeom prst="rect">
            <a:avLst/>
          </a:prstGeom>
          <a:noFill/>
          <a:ln w="12700" cmpd="sng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sz="1200"/>
              <a:t>第</a:t>
            </a:r>
            <a:r>
              <a:rPr lang="en-US" altLang="zh-CN" sz="1200"/>
              <a:t>i</a:t>
            </a:r>
            <a:r>
              <a:rPr lang="zh-CN" altLang="en-US" sz="1200"/>
              <a:t>个句子中第</a:t>
            </a:r>
            <a:r>
              <a:rPr lang="en-US" altLang="zh-CN" sz="1200"/>
              <a:t>n</a:t>
            </a:r>
            <a:r>
              <a:rPr lang="zh-CN" altLang="en-US" sz="1200"/>
              <a:t>个词的</a:t>
            </a:r>
            <a:r>
              <a:rPr lang="en-US" altLang="zh-CN" sz="1200"/>
              <a:t>embedding</a:t>
            </a:r>
            <a:endParaRPr lang="en-US" altLang="zh-CN" sz="1200"/>
          </a:p>
        </p:txBody>
      </p:sp>
      <p:cxnSp>
        <p:nvCxnSpPr>
          <p:cNvPr id="9" name="直接箭头连接符 8"/>
          <p:cNvCxnSpPr>
            <a:stCxn id="7" idx="2"/>
          </p:cNvCxnSpPr>
          <p:nvPr/>
        </p:nvCxnSpPr>
        <p:spPr>
          <a:xfrm>
            <a:off x="7472680" y="546100"/>
            <a:ext cx="377825" cy="660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8" idx="2"/>
          </p:cNvCxnSpPr>
          <p:nvPr/>
        </p:nvCxnSpPr>
        <p:spPr>
          <a:xfrm>
            <a:off x="9101455" y="730885"/>
            <a:ext cx="322580" cy="5314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7506970" y="2221230"/>
            <a:ext cx="1121410" cy="603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BERT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10011410" y="806450"/>
            <a:ext cx="488950" cy="3969385"/>
          </a:xfrm>
          <a:prstGeom prst="rect">
            <a:avLst/>
          </a:prstGeom>
          <a:noFill/>
          <a:ln w="12700" cmpd="sng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en-US" altLang="zh-CN"/>
              <a:t>h</a:t>
            </a:r>
            <a:r>
              <a:rPr lang="en-US" altLang="zh-CN" baseline="-25000"/>
              <a:t>1</a:t>
            </a:r>
            <a:endParaRPr lang="en-US" altLang="zh-CN" baseline="-25000"/>
          </a:p>
          <a:p>
            <a:r>
              <a:rPr lang="en-US" altLang="zh-CN">
                <a:sym typeface="+mn-ea"/>
              </a:rPr>
              <a:t>h</a:t>
            </a:r>
            <a:r>
              <a:rPr lang="en-US" altLang="zh-CN" baseline="-25000">
                <a:sym typeface="+mn-ea"/>
              </a:rPr>
              <a:t>2</a:t>
            </a:r>
            <a:endParaRPr lang="en-US" altLang="zh-CN" baseline="-25000"/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 baseline="-25000">
              <a:sym typeface="+mn-ea"/>
            </a:endParaRPr>
          </a:p>
          <a:p>
            <a:r>
              <a:rPr lang="en-US" altLang="zh-CN">
                <a:sym typeface="+mn-ea"/>
              </a:rPr>
              <a:t>.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h</a:t>
            </a:r>
            <a:r>
              <a:rPr lang="en-US" altLang="zh-CN" baseline="-25000">
                <a:sym typeface="+mn-ea"/>
              </a:rPr>
              <a:t>m</a:t>
            </a:r>
            <a:endParaRPr lang="en-US" altLang="zh-CN" baseline="-25000">
              <a:sym typeface="+mn-ea"/>
            </a:endParaRPr>
          </a:p>
        </p:txBody>
      </p:sp>
      <p:sp>
        <p:nvSpPr>
          <p:cNvPr id="13" name="右箭头 12"/>
          <p:cNvSpPr/>
          <p:nvPr/>
        </p:nvSpPr>
        <p:spPr>
          <a:xfrm>
            <a:off x="6511290" y="2364740"/>
            <a:ext cx="804545" cy="3162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右箭头 13"/>
          <p:cNvSpPr/>
          <p:nvPr/>
        </p:nvSpPr>
        <p:spPr>
          <a:xfrm>
            <a:off x="8804910" y="2364740"/>
            <a:ext cx="804545" cy="3162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5" name="直接箭头连接符 14"/>
          <p:cNvCxnSpPr>
            <a:stCxn id="6" idx="1"/>
          </p:cNvCxnSpPr>
          <p:nvPr/>
        </p:nvCxnSpPr>
        <p:spPr>
          <a:xfrm flipH="1" flipV="1">
            <a:off x="6203315" y="1003300"/>
            <a:ext cx="1553210" cy="3016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0011410" y="246380"/>
            <a:ext cx="412115" cy="368300"/>
          </a:xfrm>
          <a:prstGeom prst="rect">
            <a:avLst/>
          </a:prstGeom>
          <a:noFill/>
          <a:ln w="12700" cmpd="sng">
            <a:solidFill>
              <a:srgbClr val="FFC000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en-US" altLang="zh-CN"/>
              <a:t>H</a:t>
            </a:r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5789295" cy="325755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0" y="1485265"/>
            <a:ext cx="5789295" cy="0"/>
          </a:xfrm>
          <a:prstGeom prst="line">
            <a:avLst/>
          </a:prstGeom>
          <a:ln w="79375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2820" y="842645"/>
            <a:ext cx="4142105" cy="123825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83565" y="4865370"/>
            <a:ext cx="412115" cy="364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u</a:t>
            </a:r>
            <a:r>
              <a:rPr lang="en-US" altLang="zh-CN" baseline="-25000"/>
              <a:t>1</a:t>
            </a:r>
            <a:endParaRPr lang="en-US" altLang="zh-CN" baseline="-25000"/>
          </a:p>
        </p:txBody>
      </p:sp>
      <p:sp>
        <p:nvSpPr>
          <p:cNvPr id="7" name="矩形 6"/>
          <p:cNvSpPr/>
          <p:nvPr/>
        </p:nvSpPr>
        <p:spPr>
          <a:xfrm>
            <a:off x="1141730" y="4865370"/>
            <a:ext cx="412115" cy="36449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u</a:t>
            </a:r>
            <a:r>
              <a:rPr lang="en-US" altLang="zh-CN" baseline="-25000"/>
              <a:t>2</a:t>
            </a:r>
            <a:endParaRPr lang="en-US" altLang="zh-CN" baseline="-25000"/>
          </a:p>
        </p:txBody>
      </p:sp>
      <p:sp>
        <p:nvSpPr>
          <p:cNvPr id="8" name="矩形 7"/>
          <p:cNvSpPr/>
          <p:nvPr/>
        </p:nvSpPr>
        <p:spPr>
          <a:xfrm>
            <a:off x="1699895" y="4862830"/>
            <a:ext cx="412115" cy="36449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u</a:t>
            </a:r>
            <a:r>
              <a:rPr lang="en-US" altLang="zh-CN" baseline="-25000"/>
              <a:t>3</a:t>
            </a:r>
            <a:endParaRPr lang="en-US" altLang="zh-CN" baseline="-25000"/>
          </a:p>
        </p:txBody>
      </p:sp>
      <p:sp>
        <p:nvSpPr>
          <p:cNvPr id="9" name="矩形 8"/>
          <p:cNvSpPr/>
          <p:nvPr/>
        </p:nvSpPr>
        <p:spPr>
          <a:xfrm>
            <a:off x="2249170" y="4865370"/>
            <a:ext cx="412115" cy="36449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u</a:t>
            </a:r>
            <a:r>
              <a:rPr lang="en-US" altLang="zh-CN" baseline="-25000"/>
              <a:t>4</a:t>
            </a:r>
            <a:endParaRPr lang="en-US" altLang="zh-CN" baseline="-25000"/>
          </a:p>
        </p:txBody>
      </p:sp>
      <p:sp>
        <p:nvSpPr>
          <p:cNvPr id="10" name="矩形 9"/>
          <p:cNvSpPr/>
          <p:nvPr/>
        </p:nvSpPr>
        <p:spPr>
          <a:xfrm>
            <a:off x="2807335" y="4862830"/>
            <a:ext cx="412115" cy="36449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u</a:t>
            </a:r>
            <a:r>
              <a:rPr lang="en-US" altLang="zh-CN" baseline="-25000"/>
              <a:t>5</a:t>
            </a:r>
            <a:endParaRPr lang="en-US" altLang="zh-CN" baseline="-25000"/>
          </a:p>
        </p:txBody>
      </p:sp>
      <p:sp>
        <p:nvSpPr>
          <p:cNvPr id="11" name="矩形 10"/>
          <p:cNvSpPr/>
          <p:nvPr/>
        </p:nvSpPr>
        <p:spPr>
          <a:xfrm>
            <a:off x="3365500" y="4862830"/>
            <a:ext cx="412115" cy="36449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u</a:t>
            </a:r>
            <a:r>
              <a:rPr lang="en-US" altLang="zh-CN" baseline="-25000"/>
              <a:t>6</a:t>
            </a:r>
            <a:endParaRPr lang="en-US" altLang="zh-CN" baseline="-25000"/>
          </a:p>
        </p:txBody>
      </p:sp>
      <p:sp>
        <p:nvSpPr>
          <p:cNvPr id="12" name="矩形 11"/>
          <p:cNvSpPr/>
          <p:nvPr/>
        </p:nvSpPr>
        <p:spPr>
          <a:xfrm>
            <a:off x="3923665" y="4862830"/>
            <a:ext cx="412115" cy="364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u</a:t>
            </a:r>
            <a:r>
              <a:rPr lang="en-US" altLang="zh-CN" baseline="-25000"/>
              <a:t>7</a:t>
            </a:r>
            <a:endParaRPr lang="en-US" altLang="zh-CN" baseline="-25000"/>
          </a:p>
        </p:txBody>
      </p:sp>
      <p:sp>
        <p:nvSpPr>
          <p:cNvPr id="13" name="矩形 12"/>
          <p:cNvSpPr/>
          <p:nvPr/>
        </p:nvSpPr>
        <p:spPr>
          <a:xfrm>
            <a:off x="4481830" y="4860290"/>
            <a:ext cx="412115" cy="364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u</a:t>
            </a:r>
            <a:r>
              <a:rPr lang="en-US" altLang="zh-CN" baseline="-25000"/>
              <a:t>8</a:t>
            </a:r>
            <a:endParaRPr lang="en-US" altLang="zh-CN" baseline="-25000"/>
          </a:p>
        </p:txBody>
      </p:sp>
      <p:cxnSp>
        <p:nvCxnSpPr>
          <p:cNvPr id="14" name="直接箭头连接符 13"/>
          <p:cNvCxnSpPr/>
          <p:nvPr/>
        </p:nvCxnSpPr>
        <p:spPr>
          <a:xfrm>
            <a:off x="2462530" y="4175760"/>
            <a:ext cx="0" cy="3930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肘形连接符 14"/>
          <p:cNvCxnSpPr>
            <a:endCxn id="7" idx="0"/>
          </p:cNvCxnSpPr>
          <p:nvPr/>
        </p:nvCxnSpPr>
        <p:spPr>
          <a:xfrm rot="10800000" flipV="1">
            <a:off x="1347470" y="4319270"/>
            <a:ext cx="1114425" cy="546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连接符 15"/>
          <p:cNvCxnSpPr>
            <a:endCxn id="11" idx="0"/>
          </p:cNvCxnSpPr>
          <p:nvPr/>
        </p:nvCxnSpPr>
        <p:spPr>
          <a:xfrm>
            <a:off x="2453005" y="4309745"/>
            <a:ext cx="1118870" cy="55308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347470" y="4064635"/>
            <a:ext cx="94551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/>
              <a:t>窗口大小</a:t>
            </a:r>
            <a:r>
              <a:rPr lang="en-US" altLang="zh-CN" sz="1000"/>
              <a:t>c=</a:t>
            </a:r>
            <a:r>
              <a:rPr lang="en-US" altLang="zh-CN" sz="1000"/>
              <a:t>2</a:t>
            </a:r>
            <a:endParaRPr lang="en-US" altLang="zh-CN" sz="1000"/>
          </a:p>
        </p:txBody>
      </p:sp>
      <p:sp>
        <p:nvSpPr>
          <p:cNvPr id="18" name="矩形 17"/>
          <p:cNvSpPr/>
          <p:nvPr/>
        </p:nvSpPr>
        <p:spPr>
          <a:xfrm>
            <a:off x="796925" y="5529580"/>
            <a:ext cx="412115" cy="3644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baseline="-25000"/>
          </a:p>
        </p:txBody>
      </p:sp>
      <p:sp>
        <p:nvSpPr>
          <p:cNvPr id="19" name="矩形 18"/>
          <p:cNvSpPr/>
          <p:nvPr/>
        </p:nvSpPr>
        <p:spPr>
          <a:xfrm>
            <a:off x="796925" y="6066155"/>
            <a:ext cx="412115" cy="364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baseline="-25000"/>
          </a:p>
        </p:txBody>
      </p:sp>
      <p:sp>
        <p:nvSpPr>
          <p:cNvPr id="20" name="文本框 19"/>
          <p:cNvSpPr txBox="1"/>
          <p:nvPr/>
        </p:nvSpPr>
        <p:spPr>
          <a:xfrm>
            <a:off x="1516380" y="5527675"/>
            <a:ext cx="9359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正样本</a:t>
            </a:r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1553845" y="6062345"/>
            <a:ext cx="9359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负</a:t>
            </a:r>
            <a:r>
              <a:rPr lang="zh-CN" altLang="en-US"/>
              <a:t>样本</a:t>
            </a:r>
            <a:endParaRPr lang="zh-CN" altLang="en-US"/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2820" y="328295"/>
            <a:ext cx="2219325" cy="276225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8750300" y="284480"/>
            <a:ext cx="33254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窗口</a:t>
            </a:r>
            <a:r>
              <a:rPr lang="zh-CN" altLang="en-US"/>
              <a:t>内语句</a:t>
            </a:r>
            <a:r>
              <a:rPr lang="en-US" altLang="zh-CN"/>
              <a:t>u</a:t>
            </a:r>
            <a:r>
              <a:rPr lang="en-US" altLang="zh-CN" baseline="-25000"/>
              <a:t>i</a:t>
            </a:r>
            <a:r>
              <a:rPr lang="zh-CN" altLang="en-US"/>
              <a:t>和</a:t>
            </a:r>
            <a:r>
              <a:rPr lang="en-US" altLang="zh-CN"/>
              <a:t>u</a:t>
            </a:r>
            <a:r>
              <a:rPr lang="en-US" altLang="zh-CN" baseline="-25000"/>
              <a:t>j</a:t>
            </a:r>
            <a:r>
              <a:rPr lang="zh-CN" altLang="en-US"/>
              <a:t>的共现率</a:t>
            </a:r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6171565" y="2363470"/>
            <a:ext cx="46970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P(u)</a:t>
            </a:r>
            <a:r>
              <a:rPr lang="zh-CN" altLang="en-US"/>
              <a:t>是对每个正样本取</a:t>
            </a:r>
            <a:r>
              <a:rPr lang="en-US" altLang="zh-CN"/>
              <a:t>m</a:t>
            </a:r>
            <a:r>
              <a:rPr lang="zh-CN" altLang="en-US"/>
              <a:t>个负样本的</a:t>
            </a:r>
            <a:r>
              <a:rPr lang="zh-CN" altLang="en-US">
                <a:sym typeface="+mn-ea"/>
              </a:rPr>
              <a:t>均匀分布</a:t>
            </a:r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10231120" y="1654810"/>
            <a:ext cx="3638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?</a:t>
            </a:r>
            <a:endParaRPr lang="en-US" altLang="zh-CN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0" y="3488055"/>
            <a:ext cx="5882640" cy="3369945"/>
          </a:xfrm>
          <a:prstGeom prst="rect">
            <a:avLst/>
          </a:prstGeom>
        </p:spPr>
      </p:pic>
      <p:sp>
        <p:nvSpPr>
          <p:cNvPr id="26" name="圆角矩形 25"/>
          <p:cNvSpPr/>
          <p:nvPr/>
        </p:nvSpPr>
        <p:spPr>
          <a:xfrm>
            <a:off x="131445" y="1889760"/>
            <a:ext cx="711200" cy="5289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7" name="肘形连接符 26"/>
          <p:cNvCxnSpPr>
            <a:stCxn id="26" idx="2"/>
          </p:cNvCxnSpPr>
          <p:nvPr/>
        </p:nvCxnSpPr>
        <p:spPr>
          <a:xfrm rot="5400000" flipV="1">
            <a:off x="2715895" y="189230"/>
            <a:ext cx="1306830" cy="5765165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5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7180" y="0"/>
            <a:ext cx="9057640" cy="4387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0830" y="4603750"/>
            <a:ext cx="4219575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3450" y="4967605"/>
            <a:ext cx="3648075" cy="3714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2525" y="5424805"/>
            <a:ext cx="3419475" cy="3333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9175" y="5799455"/>
            <a:ext cx="3552825" cy="381000"/>
          </a:xfrm>
          <a:prstGeom prst="rect">
            <a:avLst/>
          </a:prstGeom>
        </p:spPr>
      </p:pic>
      <p:sp>
        <p:nvSpPr>
          <p:cNvPr id="11" name="圆角矩形 10"/>
          <p:cNvSpPr/>
          <p:nvPr/>
        </p:nvSpPr>
        <p:spPr>
          <a:xfrm>
            <a:off x="6423025" y="5003800"/>
            <a:ext cx="252730" cy="2990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>
            <a:endCxn id="8" idx="0"/>
          </p:cNvCxnSpPr>
          <p:nvPr/>
        </p:nvCxnSpPr>
        <p:spPr>
          <a:xfrm flipH="1">
            <a:off x="6567805" y="3307080"/>
            <a:ext cx="50165" cy="16605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6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5086350" cy="35528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8345" y="309880"/>
            <a:ext cx="3634105" cy="5435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626100" y="457200"/>
            <a:ext cx="17151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句子关联矩阵：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626100" y="1113155"/>
            <a:ext cx="17151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加入用来约束距离的参数</a:t>
            </a:r>
            <a:r>
              <a:rPr lang="zh-CN" altLang="en-US"/>
              <a:t>：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8165" y="864870"/>
            <a:ext cx="3856990" cy="7816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533005" y="1624965"/>
            <a:ext cx="43605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Pi</a:t>
            </a:r>
            <a:r>
              <a:rPr lang="zh-CN" altLang="en-US"/>
              <a:t>代表当前句子在这篇文章</a:t>
            </a:r>
            <a:r>
              <a:rPr lang="en-US" altLang="zh-CN"/>
              <a:t>n</a:t>
            </a:r>
            <a:r>
              <a:rPr lang="zh-CN" altLang="en-US"/>
              <a:t>个句子的绝对位置。</a:t>
            </a:r>
            <a:endParaRPr lang="zh-CN" altLang="en-US"/>
          </a:p>
          <a:p>
            <a:r>
              <a:rPr lang="en-US" altLang="zh-CN"/>
              <a:t>k</a:t>
            </a:r>
            <a:r>
              <a:rPr lang="zh-CN" altLang="en-US"/>
              <a:t>是超参数，代表一个话题最大句子容量</a:t>
            </a:r>
            <a:r>
              <a:rPr lang="zh-CN" altLang="en-US"/>
              <a:t>。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8365" y="2650490"/>
            <a:ext cx="3528695" cy="49911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5626100" y="2699385"/>
            <a:ext cx="17151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最终的</a:t>
            </a:r>
            <a:r>
              <a:rPr lang="zh-CN" altLang="en-US"/>
              <a:t>句子关联矩阵：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62280" y="3841750"/>
            <a:ext cx="43510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设R为当前聊天日志中所有句子</a:t>
            </a:r>
            <a:r>
              <a:rPr lang="zh-CN" altLang="en-US"/>
              <a:t>的集合，       </a:t>
            </a:r>
            <a:endParaRPr lang="zh-CN" altLang="en-US"/>
          </a:p>
          <a:p>
            <a:r>
              <a:rPr lang="zh-CN" altLang="en-US"/>
              <a:t>    V为当前主题话语集合</a:t>
            </a:r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7635" y="3740150"/>
            <a:ext cx="6774815" cy="961390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694055" y="5166995"/>
            <a:ext cx="11396980" cy="560070"/>
            <a:chOff x="1093" y="7565"/>
            <a:chExt cx="17948" cy="882"/>
          </a:xfrm>
        </p:grpSpPr>
        <p:sp>
          <p:nvSpPr>
            <p:cNvPr id="14" name="文本框 13"/>
            <p:cNvSpPr txBox="1"/>
            <p:nvPr/>
          </p:nvSpPr>
          <p:spPr>
            <a:xfrm>
              <a:off x="1093" y="7691"/>
              <a:ext cx="1794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其中，   是</a:t>
              </a:r>
              <a:r>
                <a:rPr lang="en-US" altLang="zh-CN"/>
                <a:t>[0,1]</a:t>
              </a:r>
              <a:r>
                <a:rPr lang="zh-CN" altLang="en-US"/>
                <a:t>的超参数，</a:t>
              </a:r>
              <a:r>
                <a:rPr lang="en-US" altLang="zh-CN"/>
                <a:t>V</a:t>
              </a:r>
              <a:r>
                <a:rPr lang="zh-CN" altLang="en-US"/>
                <a:t>集合初始为空，每次循环将        最大的句子加入</a:t>
              </a:r>
              <a:r>
                <a:rPr lang="en-US" altLang="zh-CN"/>
                <a:t>V</a:t>
              </a:r>
              <a:r>
                <a:rPr lang="zh-CN" altLang="en-US"/>
                <a:t>集合 ，直至</a:t>
              </a:r>
              <a:r>
                <a:rPr lang="en-US" altLang="zh-CN"/>
                <a:t>V</a:t>
              </a:r>
              <a:r>
                <a:rPr lang="zh-CN" altLang="en-US"/>
                <a:t>集合容量达到</a:t>
              </a:r>
              <a:r>
                <a:rPr lang="en-US" altLang="zh-CN"/>
                <a:t>k</a:t>
              </a:r>
              <a:r>
                <a:rPr lang="zh-CN" altLang="en-US"/>
                <a:t>。</a:t>
              </a:r>
              <a:r>
                <a:rPr lang="zh-CN" altLang="en-US"/>
                <a:t> </a:t>
              </a:r>
              <a:endParaRPr lang="zh-CN" altLang="en-US"/>
            </a:p>
          </p:txBody>
        </p:sp>
        <p:graphicFrame>
          <p:nvGraphicFramePr>
            <p:cNvPr id="15" name="对象 14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2153" y="7691"/>
            <a:ext cx="405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6" imgW="127000" imgH="165100" progId="Equation.KSEE3">
                    <p:embed/>
                  </p:oleObj>
                </mc:Choice>
                <mc:Fallback>
                  <p:oleObj name="" r:id="rId6" imgW="127000" imgH="1651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153" y="7691"/>
                          <a:ext cx="405" cy="6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对象 15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0029" y="7565"/>
            <a:ext cx="834" cy="8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8" imgW="215900" imgH="228600" progId="Equation.KSEE3">
                    <p:embed/>
                  </p:oleObj>
                </mc:Choice>
                <mc:Fallback>
                  <p:oleObj name="" r:id="rId8" imgW="215900" imgH="2286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0029" y="7565"/>
                          <a:ext cx="834" cy="88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" name="对象 1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12165" y="4486910"/>
          <a:ext cx="1945005" cy="591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10" imgW="1041400" imgH="316865" progId="Equation.KSEE3">
                  <p:embed/>
                </p:oleObj>
              </mc:Choice>
              <mc:Fallback>
                <p:oleObj name="" r:id="rId10" imgW="1041400" imgH="316865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12165" y="4486910"/>
                        <a:ext cx="1945005" cy="591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图片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39845" y="5727700"/>
            <a:ext cx="4857750" cy="76898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04085" y="2930525"/>
            <a:ext cx="1200150" cy="219075"/>
          </a:xfrm>
          <a:prstGeom prst="rect">
            <a:avLst/>
          </a:prstGeom>
          <a:ln w="12700" cmpd="sng">
            <a:solidFill>
              <a:srgbClr val="FF0000"/>
            </a:solidFill>
            <a:prstDash val="solid"/>
          </a:ln>
        </p:spPr>
      </p:pic>
    </p:spTree>
    <p:custDataLst>
      <p:tags r:id="rId1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8505" y="834390"/>
            <a:ext cx="5366385" cy="460565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889</Words>
  <Application>WPS 演示</Application>
  <PresentationFormat>宽屏</PresentationFormat>
  <Paragraphs>108</Paragraphs>
  <Slides>8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Equation.KSEE3</vt:lpstr>
      <vt:lpstr>Equation.KSEE3</vt:lpstr>
      <vt:lpstr>Equation.KSEE3</vt:lpstr>
      <vt:lpstr> 面向主题排名和上下文感知自动编码器的无监督聊天日志摘要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Wang</cp:lastModifiedBy>
  <cp:revision>183</cp:revision>
  <dcterms:created xsi:type="dcterms:W3CDTF">2019-06-19T02:08:00Z</dcterms:created>
  <dcterms:modified xsi:type="dcterms:W3CDTF">2021-03-04T13:07:30Z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